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notesMasterIdLst>
    <p:notesMasterId r:id="rId24"/>
  </p:notesMasterIdLst>
  <p:sldIdLst>
    <p:sldId id="256" r:id="rId2"/>
    <p:sldId id="268" r:id="rId3"/>
    <p:sldId id="266" r:id="rId4"/>
    <p:sldId id="263" r:id="rId5"/>
    <p:sldId id="269" r:id="rId6"/>
    <p:sldId id="257" r:id="rId7"/>
    <p:sldId id="260" r:id="rId8"/>
    <p:sldId id="270" r:id="rId9"/>
    <p:sldId id="271" r:id="rId10"/>
    <p:sldId id="261" r:id="rId11"/>
    <p:sldId id="280" r:id="rId12"/>
    <p:sldId id="272" r:id="rId13"/>
    <p:sldId id="276" r:id="rId14"/>
    <p:sldId id="273" r:id="rId15"/>
    <p:sldId id="278" r:id="rId16"/>
    <p:sldId id="286" r:id="rId17"/>
    <p:sldId id="283" r:id="rId18"/>
    <p:sldId id="284" r:id="rId19"/>
    <p:sldId id="285" r:id="rId20"/>
    <p:sldId id="287" r:id="rId21"/>
    <p:sldId id="262" r:id="rId22"/>
    <p:sldId id="26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8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440" y="-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40437-0751-934E-9E67-292A799DEF44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A853D-F02A-BA42-8F33-959F024A9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10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love that feeling when you finish a good series. </a:t>
            </a:r>
            <a:r>
              <a:rPr lang="en-US" baseline="0" dirty="0" smtClean="0"/>
              <a:t>What should I read next????</a:t>
            </a:r>
          </a:p>
          <a:p>
            <a:r>
              <a:rPr lang="en-US" baseline="0" dirty="0" smtClean="0"/>
              <a:t>Amazon knew this was a problem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63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24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03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Curated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17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Mainstream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21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45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Experimental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0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Discovery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10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Linear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75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40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r>
              <a:rPr lang="en-US" baseline="0" dirty="0" smtClean="0"/>
              <a:t> the exception of the last two days, these have been the happiest moments of my life. </a:t>
            </a:r>
          </a:p>
          <a:p>
            <a:r>
              <a:rPr lang="en-US" baseline="0" dirty="0" smtClean="0"/>
              <a:t>Soon we part and our vectors will change drastically.</a:t>
            </a:r>
          </a:p>
          <a:p>
            <a:r>
              <a:rPr lang="en-US" baseline="0" dirty="0" smtClean="0"/>
              <a:t>But like cosine similarity, we may be of different talents and strengths </a:t>
            </a:r>
          </a:p>
          <a:p>
            <a:r>
              <a:rPr lang="en-US" baseline="0" dirty="0" smtClean="0"/>
              <a:t>but we share similar angles</a:t>
            </a:r>
          </a:p>
          <a:p>
            <a:r>
              <a:rPr lang="en-US" baseline="0" dirty="0" smtClean="0"/>
              <a:t>Time may take us away from our origin </a:t>
            </a:r>
          </a:p>
          <a:p>
            <a:r>
              <a:rPr lang="en-US" baseline="0" dirty="0" smtClean="0"/>
              <a:t>but I hope we all find a right place in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0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Wait but doesn’t Amazon have a ton of reviews?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7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because Amazon relies on item to item recommendations. </a:t>
            </a:r>
          </a:p>
          <a:p>
            <a:r>
              <a:rPr lang="en-US" dirty="0" smtClean="0"/>
              <a:t>Which isn’t how</a:t>
            </a:r>
            <a:r>
              <a:rPr lang="en-US" baseline="0" dirty="0" smtClean="0"/>
              <a:t> we find the next great series.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38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in 2013 acquired Goodreads, a social-reading site for only $150m.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0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I had an idea, couldn’t I leverage all three?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</a:t>
            </a:r>
            <a:r>
              <a:rPr lang="en-US" baseline="0" dirty="0" smtClean="0"/>
              <a:t> million reviews  - UCSD Julian </a:t>
            </a:r>
            <a:r>
              <a:rPr lang="en-US" baseline="0" dirty="0" err="1" smtClean="0"/>
              <a:t>McAuley</a:t>
            </a:r>
            <a:r>
              <a:rPr lang="en-US" baseline="0" dirty="0" smtClean="0"/>
              <a:t> amazon product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75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Explicit collaborative filtering was made popular during the </a:t>
            </a:r>
            <a:r>
              <a:rPr lang="en-US" dirty="0" err="1" smtClean="0"/>
              <a:t>netflix</a:t>
            </a:r>
            <a:r>
              <a:rPr lang="en-US" baseline="0" dirty="0" smtClean="0"/>
              <a:t> competition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Cython</a:t>
            </a:r>
            <a:r>
              <a:rPr lang="en-US" sz="1200" dirty="0" smtClean="0"/>
              <a:t>, </a:t>
            </a:r>
            <a:r>
              <a:rPr lang="en-US" sz="1200" dirty="0" err="1" smtClean="0"/>
              <a:t>OpenMP</a:t>
            </a:r>
            <a:r>
              <a:rPr lang="en-US" sz="1200" dirty="0" smtClean="0"/>
              <a:t>)</a:t>
            </a:r>
            <a:endParaRPr lang="en-US" dirty="0" smtClean="0"/>
          </a:p>
          <a:p>
            <a:r>
              <a:rPr lang="en-US" dirty="0" smtClean="0"/>
              <a:t>(MIT)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6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370G RAM</a:t>
            </a:r>
            <a:r>
              <a:rPr lang="en-US" baseline="0" dirty="0" smtClean="0"/>
              <a:t> running on 96 cores.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A853D-F02A-BA42-8F33-959F024A9F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2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13A02A79-A15A-9C42-94ED-0A5928623751}" type="datetimeFigureOut">
              <a:rPr lang="en-US" smtClean="0"/>
              <a:t>9/20/18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D4F7AA2B-1741-CE4F-AD16-67E9A7881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jpg"/><Relationship Id="rId7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8.jpg"/><Relationship Id="rId6" Type="http://schemas.openxmlformats.org/officeDocument/2006/relationships/image" Target="../media/image49.jp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hyperlink" Target="mailto:Clarence.Stephen@gmail.com" TargetMode="External"/><Relationship Id="rId5" Type="http://schemas.openxmlformats.org/officeDocument/2006/relationships/hyperlink" Target="http://www.cognosis.solu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2524" y="3196970"/>
            <a:ext cx="5773057" cy="780820"/>
          </a:xfrm>
        </p:spPr>
        <p:txBody>
          <a:bodyPr/>
          <a:lstStyle/>
          <a:p>
            <a:r>
              <a:rPr lang="en-US" sz="7200" b="1" dirty="0" smtClean="0"/>
              <a:t>Better Reads: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977790"/>
            <a:ext cx="6477000" cy="175993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600" b="1" dirty="0" smtClean="0"/>
              <a:t>Improving on book recommendation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27982" y="6218478"/>
            <a:ext cx="24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Clarence Stephen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03019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850900"/>
            <a:ext cx="8813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69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9"/>
          <p:cNvSpPr txBox="1"/>
          <p:nvPr/>
        </p:nvSpPr>
        <p:spPr>
          <a:xfrm>
            <a:off x="250052" y="2961478"/>
            <a:ext cx="1794648" cy="136922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FFFFF"/>
                </a:solidFill>
              </a:rPr>
              <a:t>32m Reviews</a:t>
            </a:r>
            <a:endParaRPr lang="en" sz="3600" b="1" dirty="0">
              <a:solidFill>
                <a:srgbClr val="FFFFFF"/>
              </a:solidFill>
            </a:endParaRPr>
          </a:p>
        </p:txBody>
      </p:sp>
      <p:sp>
        <p:nvSpPr>
          <p:cNvPr id="12" name="Shape 120"/>
          <p:cNvSpPr txBox="1"/>
          <p:nvPr/>
        </p:nvSpPr>
        <p:spPr>
          <a:xfrm>
            <a:off x="6837920" y="3271418"/>
            <a:ext cx="2128280" cy="69141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Better Reads</a:t>
            </a:r>
            <a:endParaRPr lang="en" sz="2800" b="1" dirty="0">
              <a:solidFill>
                <a:srgbClr val="FFFFFF"/>
              </a:solidFill>
            </a:endParaRPr>
          </a:p>
        </p:txBody>
      </p:sp>
      <p:sp>
        <p:nvSpPr>
          <p:cNvPr id="14" name="Shape 123"/>
          <p:cNvSpPr txBox="1"/>
          <p:nvPr/>
        </p:nvSpPr>
        <p:spPr>
          <a:xfrm>
            <a:off x="2273172" y="4196182"/>
            <a:ext cx="1886978" cy="1158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Amazon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+ Kindle</a:t>
            </a:r>
          </a:p>
        </p:txBody>
      </p:sp>
      <p:cxnSp>
        <p:nvCxnSpPr>
          <p:cNvPr id="19" name="Shape 129"/>
          <p:cNvCxnSpPr>
            <a:stCxn id="11" idx="0"/>
          </p:cNvCxnSpPr>
          <p:nvPr/>
        </p:nvCxnSpPr>
        <p:spPr>
          <a:xfrm rot="5400000" flipH="1" flipV="1">
            <a:off x="1582085" y="2270391"/>
            <a:ext cx="256378" cy="1125796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0" name="Shape 130"/>
          <p:cNvCxnSpPr>
            <a:stCxn id="11" idx="2"/>
          </p:cNvCxnSpPr>
          <p:nvPr/>
        </p:nvCxnSpPr>
        <p:spPr>
          <a:xfrm rot="16200000" flipH="1">
            <a:off x="1488024" y="3990051"/>
            <a:ext cx="444501" cy="1125796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1" name="Rectangle 20"/>
          <p:cNvSpPr/>
          <p:nvPr/>
        </p:nvSpPr>
        <p:spPr>
          <a:xfrm>
            <a:off x="478572" y="180862"/>
            <a:ext cx="81868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Recommendation System</a:t>
            </a:r>
            <a:endParaRPr lang="en-US" sz="6000" b="1" dirty="0"/>
          </a:p>
        </p:txBody>
      </p:sp>
      <p:cxnSp>
        <p:nvCxnSpPr>
          <p:cNvPr id="24" name="Shape 126"/>
          <p:cNvCxnSpPr/>
          <p:nvPr/>
        </p:nvCxnSpPr>
        <p:spPr>
          <a:xfrm flipV="1">
            <a:off x="4160278" y="4813390"/>
            <a:ext cx="424296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25" name="Shape 126"/>
          <p:cNvCxnSpPr/>
          <p:nvPr/>
        </p:nvCxnSpPr>
        <p:spPr>
          <a:xfrm flipV="1">
            <a:off x="4160404" y="5354216"/>
            <a:ext cx="424296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27" name="Shape 122"/>
          <p:cNvSpPr txBox="1"/>
          <p:nvPr/>
        </p:nvSpPr>
        <p:spPr>
          <a:xfrm>
            <a:off x="4584700" y="2061033"/>
            <a:ext cx="1803276" cy="420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user : user</a:t>
            </a:r>
            <a:endParaRPr lang="en" sz="2800" b="1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262" y="2041312"/>
            <a:ext cx="10962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Data</a:t>
            </a:r>
            <a:endParaRPr 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2374900" y="1249834"/>
            <a:ext cx="1587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Models</a:t>
            </a:r>
            <a:endParaRPr lang="en-US" sz="3200" dirty="0"/>
          </a:p>
        </p:txBody>
      </p:sp>
      <p:sp>
        <p:nvSpPr>
          <p:cNvPr id="42" name="Shape 122"/>
          <p:cNvSpPr txBox="1"/>
          <p:nvPr/>
        </p:nvSpPr>
        <p:spPr>
          <a:xfrm>
            <a:off x="4572000" y="2751024"/>
            <a:ext cx="1803400" cy="420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item : item</a:t>
            </a:r>
            <a:endParaRPr lang="en" sz="2800" b="1" dirty="0">
              <a:solidFill>
                <a:srgbClr val="FFFFFF"/>
              </a:solidFill>
            </a:endParaRPr>
          </a:p>
        </p:txBody>
      </p:sp>
      <p:sp>
        <p:nvSpPr>
          <p:cNvPr id="56" name="Shape 123"/>
          <p:cNvSpPr txBox="1"/>
          <p:nvPr/>
        </p:nvSpPr>
        <p:spPr>
          <a:xfrm>
            <a:off x="2273172" y="2113382"/>
            <a:ext cx="1886978" cy="1158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Goodreads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10k</a:t>
            </a:r>
          </a:p>
        </p:txBody>
      </p:sp>
      <p:sp>
        <p:nvSpPr>
          <p:cNvPr id="57" name="Shape 122"/>
          <p:cNvSpPr txBox="1"/>
          <p:nvPr/>
        </p:nvSpPr>
        <p:spPr>
          <a:xfrm>
            <a:off x="4571752" y="3909788"/>
            <a:ext cx="1803276" cy="420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user : user</a:t>
            </a:r>
            <a:endParaRPr lang="en" sz="2800" b="1" dirty="0">
              <a:solidFill>
                <a:srgbClr val="FFFFFF"/>
              </a:solidFill>
            </a:endParaRPr>
          </a:p>
        </p:txBody>
      </p:sp>
      <p:cxnSp>
        <p:nvCxnSpPr>
          <p:cNvPr id="58" name="Shape 126"/>
          <p:cNvCxnSpPr/>
          <p:nvPr/>
        </p:nvCxnSpPr>
        <p:spPr>
          <a:xfrm flipV="1">
            <a:off x="4147580" y="4196180"/>
            <a:ext cx="424296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0" name="Shape 126"/>
          <p:cNvCxnSpPr/>
          <p:nvPr/>
        </p:nvCxnSpPr>
        <p:spPr>
          <a:xfrm flipV="1">
            <a:off x="4160150" y="2333700"/>
            <a:ext cx="424296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61" name="Shape 126"/>
          <p:cNvCxnSpPr/>
          <p:nvPr/>
        </p:nvCxnSpPr>
        <p:spPr>
          <a:xfrm flipV="1">
            <a:off x="4160404" y="2961478"/>
            <a:ext cx="424296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62" name="Shape 122"/>
          <p:cNvSpPr txBox="1"/>
          <p:nvPr/>
        </p:nvSpPr>
        <p:spPr>
          <a:xfrm>
            <a:off x="4571628" y="4564744"/>
            <a:ext cx="1803400" cy="420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item : item</a:t>
            </a:r>
            <a:endParaRPr lang="en" sz="2800" b="1" dirty="0">
              <a:solidFill>
                <a:srgbClr val="FFFFFF"/>
              </a:solidFill>
            </a:endParaRPr>
          </a:p>
        </p:txBody>
      </p:sp>
      <p:sp>
        <p:nvSpPr>
          <p:cNvPr id="63" name="Shape 122"/>
          <p:cNvSpPr txBox="1"/>
          <p:nvPr/>
        </p:nvSpPr>
        <p:spPr>
          <a:xfrm>
            <a:off x="4571628" y="5143762"/>
            <a:ext cx="1803400" cy="4209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FF"/>
                </a:solidFill>
              </a:rPr>
              <a:t>Implicitly-related</a:t>
            </a:r>
            <a:endParaRPr lang="en" b="1" dirty="0">
              <a:solidFill>
                <a:srgbClr val="FFFF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59302" y="1249834"/>
            <a:ext cx="18869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Vectors</a:t>
            </a:r>
            <a:endParaRPr lang="en-US" sz="3600" dirty="0"/>
          </a:p>
        </p:txBody>
      </p:sp>
      <p:sp>
        <p:nvSpPr>
          <p:cNvPr id="65" name="TextBox 64"/>
          <p:cNvSpPr txBox="1"/>
          <p:nvPr/>
        </p:nvSpPr>
        <p:spPr>
          <a:xfrm>
            <a:off x="6446280" y="2705100"/>
            <a:ext cx="291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Recommendations</a:t>
            </a:r>
            <a:endParaRPr lang="en-US" sz="2400" dirty="0"/>
          </a:p>
        </p:txBody>
      </p:sp>
      <p:cxnSp>
        <p:nvCxnSpPr>
          <p:cNvPr id="67" name="Straight Arrow Connector 66"/>
          <p:cNvCxnSpPr>
            <a:stCxn id="27" idx="3"/>
            <a:endCxn id="12" idx="1"/>
          </p:cNvCxnSpPr>
          <p:nvPr/>
        </p:nvCxnSpPr>
        <p:spPr>
          <a:xfrm>
            <a:off x="6387976" y="2271489"/>
            <a:ext cx="449944" cy="134563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12" idx="1"/>
          </p:cNvCxnSpPr>
          <p:nvPr/>
        </p:nvCxnSpPr>
        <p:spPr>
          <a:xfrm>
            <a:off x="6375028" y="2943902"/>
            <a:ext cx="462892" cy="67322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12" idx="1"/>
          </p:cNvCxnSpPr>
          <p:nvPr/>
        </p:nvCxnSpPr>
        <p:spPr>
          <a:xfrm flipV="1">
            <a:off x="6375028" y="3617127"/>
            <a:ext cx="462892" cy="173709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12" idx="1"/>
          </p:cNvCxnSpPr>
          <p:nvPr/>
        </p:nvCxnSpPr>
        <p:spPr>
          <a:xfrm flipV="1">
            <a:off x="6375028" y="3617127"/>
            <a:ext cx="462892" cy="119626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12" idx="1"/>
          </p:cNvCxnSpPr>
          <p:nvPr/>
        </p:nvCxnSpPr>
        <p:spPr>
          <a:xfrm flipV="1">
            <a:off x="6387976" y="3617127"/>
            <a:ext cx="449944" cy="57905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2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565150"/>
            <a:ext cx="3810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537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0" y="923330"/>
            <a:ext cx="1827219" cy="2755329"/>
          </a:xfrm>
          <a:prstGeom prst="rect">
            <a:avLst/>
          </a:prstGeom>
        </p:spPr>
      </p:pic>
      <p:pic>
        <p:nvPicPr>
          <p:cNvPr id="8" name="Picture 7" descr="2013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923330"/>
            <a:ext cx="1955800" cy="3214551"/>
          </a:xfrm>
          <a:prstGeom prst="rect">
            <a:avLst/>
          </a:prstGeom>
        </p:spPr>
      </p:pic>
      <p:pic>
        <p:nvPicPr>
          <p:cNvPr id="9" name="Picture 8" descr="22786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22" y="923330"/>
            <a:ext cx="1833478" cy="2800328"/>
          </a:xfrm>
          <a:prstGeom prst="rect">
            <a:avLst/>
          </a:prstGeom>
        </p:spPr>
      </p:pic>
      <p:pic>
        <p:nvPicPr>
          <p:cNvPr id="10" name="Picture 9" descr="84119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917631"/>
            <a:ext cx="1968500" cy="2940369"/>
          </a:xfrm>
          <a:prstGeom prst="rect">
            <a:avLst/>
          </a:prstGeom>
        </p:spPr>
      </p:pic>
      <p:pic>
        <p:nvPicPr>
          <p:cNvPr id="11" name="Picture 10" descr="86737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4013637"/>
            <a:ext cx="1832369" cy="28443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0200" y="0"/>
            <a:ext cx="871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Goodreads Default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5772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0"/>
            <a:ext cx="8528933" cy="868362"/>
          </a:xfrm>
        </p:spPr>
        <p:txBody>
          <a:bodyPr/>
          <a:lstStyle/>
          <a:p>
            <a:r>
              <a:rPr lang="en-US" sz="5400" b="1" dirty="0" smtClean="0"/>
              <a:t>Goodreads-10k (user</a:t>
            </a:r>
            <a:r>
              <a:rPr lang="en-US" sz="5400" b="1" dirty="0"/>
              <a:t> </a:t>
            </a:r>
            <a:r>
              <a:rPr lang="en-US" sz="5400" b="1" dirty="0" smtClean="0"/>
              <a:t>: item)</a:t>
            </a: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868361"/>
            <a:ext cx="2076704" cy="2972601"/>
          </a:xfrm>
          <a:prstGeom prst="rect">
            <a:avLst/>
          </a:prstGeom>
        </p:spPr>
      </p:pic>
      <p:pic>
        <p:nvPicPr>
          <p:cNvPr id="15" name="Picture 14" descr="2905608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326" y="868362"/>
            <a:ext cx="2197607" cy="2972601"/>
          </a:xfrm>
          <a:prstGeom prst="rect">
            <a:avLst/>
          </a:prstGeom>
        </p:spPr>
      </p:pic>
      <p:pic>
        <p:nvPicPr>
          <p:cNvPr id="8" name="Picture 7" descr="24200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31" y="1109661"/>
            <a:ext cx="2257156" cy="2972601"/>
          </a:xfrm>
          <a:prstGeom prst="rect">
            <a:avLst/>
          </a:prstGeom>
        </p:spPr>
      </p:pic>
      <p:pic>
        <p:nvPicPr>
          <p:cNvPr id="9" name="Picture 8" descr="762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82" y="3840962"/>
            <a:ext cx="2154444" cy="3017037"/>
          </a:xfrm>
          <a:prstGeom prst="rect">
            <a:avLst/>
          </a:prstGeom>
        </p:spPr>
      </p:pic>
      <p:pic>
        <p:nvPicPr>
          <p:cNvPr id="10" name="Picture 9" descr="18254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27" y="3840962"/>
            <a:ext cx="2251466" cy="301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0"/>
            <a:ext cx="8420100" cy="868362"/>
          </a:xfrm>
        </p:spPr>
        <p:txBody>
          <a:bodyPr/>
          <a:lstStyle/>
          <a:p>
            <a:r>
              <a:rPr lang="en-US" sz="5400" b="1" dirty="0" smtClean="0"/>
              <a:t>Goodreads-10k </a:t>
            </a:r>
            <a:r>
              <a:rPr lang="en-US" sz="5400" b="1" dirty="0"/>
              <a:t>(</a:t>
            </a:r>
            <a:r>
              <a:rPr lang="en-US" sz="5400" b="1" dirty="0" smtClean="0"/>
              <a:t>item : item)</a:t>
            </a:r>
            <a:endParaRPr lang="en-US" sz="5400" b="1" dirty="0"/>
          </a:p>
        </p:txBody>
      </p:sp>
      <p:pic>
        <p:nvPicPr>
          <p:cNvPr id="3" name="Picture 2" descr="276705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868363"/>
            <a:ext cx="1828800" cy="2720196"/>
          </a:xfrm>
          <a:prstGeom prst="rect">
            <a:avLst/>
          </a:prstGeom>
        </p:spPr>
      </p:pic>
      <p:pic>
        <p:nvPicPr>
          <p:cNvPr id="5" name="Picture 4" descr="1187008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68" y="868362"/>
            <a:ext cx="2065932" cy="3188421"/>
          </a:xfrm>
          <a:prstGeom prst="rect">
            <a:avLst/>
          </a:prstGeom>
        </p:spPr>
      </p:pic>
      <p:pic>
        <p:nvPicPr>
          <p:cNvPr id="7" name="Picture 6" descr="15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274408"/>
            <a:ext cx="2376488" cy="3583592"/>
          </a:xfrm>
          <a:prstGeom prst="rect">
            <a:avLst/>
          </a:prstGeom>
        </p:spPr>
      </p:pic>
      <p:pic>
        <p:nvPicPr>
          <p:cNvPr id="11" name="Picture 10" descr="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480180"/>
            <a:ext cx="2254250" cy="3377819"/>
          </a:xfrm>
          <a:prstGeom prst="rect">
            <a:avLst/>
          </a:prstGeom>
        </p:spPr>
      </p:pic>
      <p:pic>
        <p:nvPicPr>
          <p:cNvPr id="6" name="Picture 5" descr="4186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868363"/>
            <a:ext cx="1968500" cy="29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4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515kzV0-w+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130300"/>
            <a:ext cx="2482850" cy="3819770"/>
          </a:xfrm>
          <a:prstGeom prst="rect">
            <a:avLst/>
          </a:prstGeom>
        </p:spPr>
      </p:pic>
      <p:pic>
        <p:nvPicPr>
          <p:cNvPr id="9" name="Picture 8" descr="41etyGVwOwL._SX326_BO1,204,203,200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1130300"/>
            <a:ext cx="2418396" cy="3679206"/>
          </a:xfrm>
          <a:prstGeom prst="rect">
            <a:avLst/>
          </a:prstGeom>
        </p:spPr>
      </p:pic>
      <p:pic>
        <p:nvPicPr>
          <p:cNvPr id="11" name="Picture 10" descr="276705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1" y="1130300"/>
            <a:ext cx="2527300" cy="37591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79700" y="-23862"/>
            <a:ext cx="429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User#</a:t>
            </a:r>
            <a:r>
              <a:rPr lang="is-IS" sz="5400" b="1" dirty="0"/>
              <a:t>282168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513742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0"/>
            <a:ext cx="8528933" cy="868362"/>
          </a:xfrm>
        </p:spPr>
        <p:txBody>
          <a:bodyPr/>
          <a:lstStyle/>
          <a:p>
            <a:r>
              <a:rPr lang="en-US" sz="5400" b="1" dirty="0" smtClean="0"/>
              <a:t>Amazon (user</a:t>
            </a:r>
            <a:r>
              <a:rPr lang="en-US" sz="5400" b="1" dirty="0"/>
              <a:t> </a:t>
            </a:r>
            <a:r>
              <a:rPr lang="en-US" sz="5400" b="1" dirty="0" smtClean="0"/>
              <a:t>: item)</a:t>
            </a:r>
            <a:endParaRPr lang="en-US" sz="5400" b="1" dirty="0"/>
          </a:p>
        </p:txBody>
      </p:sp>
      <p:pic>
        <p:nvPicPr>
          <p:cNvPr id="12" name="Picture 11" descr="41waWHWZ3m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31" y="3213724"/>
            <a:ext cx="2298700" cy="3614308"/>
          </a:xfrm>
          <a:prstGeom prst="rect">
            <a:avLst/>
          </a:prstGeom>
        </p:spPr>
      </p:pic>
      <p:pic>
        <p:nvPicPr>
          <p:cNvPr id="6" name="Picture 5" descr="51c+5TTq2D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2966546"/>
            <a:ext cx="2571750" cy="3861486"/>
          </a:xfrm>
          <a:prstGeom prst="rect">
            <a:avLst/>
          </a:prstGeom>
        </p:spPr>
      </p:pic>
      <p:pic>
        <p:nvPicPr>
          <p:cNvPr id="11" name="Picture 10" descr="41-jy6eFM-L._SX311_BO1,204,203,200_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868362"/>
            <a:ext cx="2235200" cy="3563465"/>
          </a:xfrm>
          <a:prstGeom prst="rect">
            <a:avLst/>
          </a:prstGeom>
        </p:spPr>
      </p:pic>
      <p:pic>
        <p:nvPicPr>
          <p:cNvPr id="7" name="Picture 6" descr="81OZ+UNhgm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66" y="868362"/>
            <a:ext cx="3421767" cy="2462068"/>
          </a:xfrm>
          <a:prstGeom prst="rect">
            <a:avLst/>
          </a:prstGeom>
        </p:spPr>
      </p:pic>
      <p:pic>
        <p:nvPicPr>
          <p:cNvPr id="3" name="Picture 2" descr="51fKu88P9yL._SX322_BO1,204,203,200_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33" y="868362"/>
            <a:ext cx="2616199" cy="40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3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0"/>
            <a:ext cx="8528933" cy="868362"/>
          </a:xfrm>
        </p:spPr>
        <p:txBody>
          <a:bodyPr/>
          <a:lstStyle/>
          <a:p>
            <a:r>
              <a:rPr lang="en-US" sz="5400" b="1" dirty="0" smtClean="0"/>
              <a:t>Amazon (item : item)</a:t>
            </a:r>
            <a:endParaRPr lang="en-US" sz="5400" b="1" dirty="0"/>
          </a:p>
        </p:txBody>
      </p:sp>
      <p:pic>
        <p:nvPicPr>
          <p:cNvPr id="4" name="Picture 3" descr="51vWMX+9CB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97" y="1695187"/>
            <a:ext cx="2628900" cy="3935479"/>
          </a:xfrm>
          <a:prstGeom prst="rect">
            <a:avLst/>
          </a:prstGeom>
        </p:spPr>
      </p:pic>
      <p:pic>
        <p:nvPicPr>
          <p:cNvPr id="7" name="Picture 6" descr="51Xmj-n3E1L._SX331_BO1,204,203,200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695187"/>
            <a:ext cx="2298700" cy="3444598"/>
          </a:xfrm>
          <a:prstGeom prst="rect">
            <a:avLst/>
          </a:prstGeom>
        </p:spPr>
      </p:pic>
      <p:pic>
        <p:nvPicPr>
          <p:cNvPr id="8" name="Picture 7" descr="41-jy6eFM-L._SX311_BO1,204,203,200_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33" y="1695187"/>
            <a:ext cx="2235200" cy="35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0"/>
            <a:ext cx="8528933" cy="868362"/>
          </a:xfrm>
        </p:spPr>
        <p:txBody>
          <a:bodyPr/>
          <a:lstStyle/>
          <a:p>
            <a:pPr lvl="0"/>
            <a:r>
              <a:rPr lang="en-US" sz="5400" b="1" dirty="0" smtClean="0"/>
              <a:t>Amazon (</a:t>
            </a:r>
            <a:r>
              <a:rPr lang="en-US" sz="5400" b="1" dirty="0"/>
              <a:t>Implicitly</a:t>
            </a:r>
            <a:r>
              <a:rPr lang="en-US" sz="5400" b="1" dirty="0" smtClean="0"/>
              <a:t>-related)</a:t>
            </a:r>
            <a:endParaRPr lang="en-US" sz="5400" b="1" dirty="0"/>
          </a:p>
        </p:txBody>
      </p:sp>
      <p:pic>
        <p:nvPicPr>
          <p:cNvPr id="5" name="Picture 4" descr="51tK519fUHL._SY346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1003300"/>
            <a:ext cx="2882900" cy="4394200"/>
          </a:xfrm>
          <a:prstGeom prst="rect">
            <a:avLst/>
          </a:prstGeom>
        </p:spPr>
      </p:pic>
      <p:pic>
        <p:nvPicPr>
          <p:cNvPr id="6" name="Picture 5" descr="51rs+5n1CeL._SY346_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1003300"/>
            <a:ext cx="2921000" cy="4394200"/>
          </a:xfrm>
          <a:prstGeom prst="rect">
            <a:avLst/>
          </a:prstGeom>
        </p:spPr>
      </p:pic>
      <p:pic>
        <p:nvPicPr>
          <p:cNvPr id="7" name="Picture 6" descr="51zkheo7x8L._SY346_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070100"/>
            <a:ext cx="2882900" cy="4394200"/>
          </a:xfrm>
          <a:prstGeom prst="rect">
            <a:avLst/>
          </a:prstGeom>
        </p:spPr>
      </p:pic>
      <p:pic>
        <p:nvPicPr>
          <p:cNvPr id="8" name="Picture 7" descr="51Y0CPVcRyL._SY346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2133600"/>
            <a:ext cx="2921000" cy="4394200"/>
          </a:xfrm>
          <a:prstGeom prst="rect">
            <a:avLst/>
          </a:prstGeom>
        </p:spPr>
      </p:pic>
      <p:pic>
        <p:nvPicPr>
          <p:cNvPr id="9" name="Picture 8" descr="91qB1Kv59uL.__BG0,0,0,0_FMpng_AC_UL480_SR318,480_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44" y="2527300"/>
            <a:ext cx="2869089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19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indle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149627" y="1"/>
            <a:ext cx="11293628" cy="70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2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057"/>
            <a:ext cx="7313613" cy="868362"/>
          </a:xfrm>
        </p:spPr>
        <p:txBody>
          <a:bodyPr/>
          <a:lstStyle/>
          <a:p>
            <a:r>
              <a:rPr lang="en-US" sz="4800" b="1" dirty="0" smtClean="0"/>
              <a:t>What to read next?</a:t>
            </a:r>
            <a:endParaRPr lang="en-US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8150" y="777944"/>
            <a:ext cx="8267700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b="1" dirty="0" smtClean="0"/>
              <a:t>Curated vs. Experimental  </a:t>
            </a:r>
            <a:r>
              <a:rPr lang="en-US" sz="3600" b="1" i="1" dirty="0" smtClean="0"/>
              <a:t>(user : item)</a:t>
            </a:r>
          </a:p>
          <a:p>
            <a:endParaRPr lang="en-US" sz="3600" b="1" i="1" dirty="0" smtClean="0"/>
          </a:p>
          <a:p>
            <a:endParaRPr lang="en-US" sz="3600" b="1" i="1" dirty="0" smtClean="0"/>
          </a:p>
          <a:p>
            <a:endParaRPr lang="en-US" sz="3600" b="1" i="1" dirty="0" smtClean="0"/>
          </a:p>
          <a:p>
            <a:pPr marL="285750" indent="-285750">
              <a:buFont typeface="Arial"/>
              <a:buChar char="•"/>
            </a:pPr>
            <a:endParaRPr lang="en-US" sz="3600" b="1" dirty="0" smtClean="0"/>
          </a:p>
          <a:p>
            <a:pPr marL="285750" indent="-285750">
              <a:buFont typeface="Arial"/>
              <a:buChar char="•"/>
            </a:pPr>
            <a:r>
              <a:rPr lang="en-US" sz="3600" b="1" dirty="0" smtClean="0"/>
              <a:t>Mainstream vs. Discovery </a:t>
            </a:r>
            <a:r>
              <a:rPr lang="en-US" sz="3600" b="1" i="1" dirty="0" smtClean="0"/>
              <a:t>(item : item)</a:t>
            </a:r>
          </a:p>
          <a:p>
            <a:endParaRPr lang="en-US" sz="3600" b="1" dirty="0" smtClean="0"/>
          </a:p>
          <a:p>
            <a:endParaRPr lang="en-US" sz="3600" b="1" dirty="0" smtClean="0"/>
          </a:p>
          <a:p>
            <a:endParaRPr lang="en-US" sz="3600" b="1" dirty="0" smtClean="0"/>
          </a:p>
          <a:p>
            <a:endParaRPr lang="en-US" sz="3600" b="1" dirty="0" smtClean="0"/>
          </a:p>
          <a:p>
            <a:pPr marL="285750" indent="-285750">
              <a:buFont typeface="Arial"/>
              <a:buChar char="•"/>
            </a:pPr>
            <a:r>
              <a:rPr lang="en-US" sz="3600" b="1" dirty="0" smtClean="0"/>
              <a:t>Linear </a:t>
            </a:r>
            <a:r>
              <a:rPr lang="mr-IN" sz="3600" b="1" dirty="0"/>
              <a:t>–</a:t>
            </a:r>
            <a:r>
              <a:rPr lang="en-US" sz="3600" b="1" dirty="0"/>
              <a:t> Amazon </a:t>
            </a:r>
            <a:r>
              <a:rPr lang="en-US" sz="3600" b="1" dirty="0" smtClean="0"/>
              <a:t>Implicit</a:t>
            </a:r>
          </a:p>
          <a:p>
            <a:endParaRPr lang="en-US" sz="3600" b="1" dirty="0" smtClean="0"/>
          </a:p>
        </p:txBody>
      </p:sp>
      <p:pic>
        <p:nvPicPr>
          <p:cNvPr id="5" name="Picture 4" descr="Screen Shot 2018-09-19 at 5.47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1" y="5349724"/>
            <a:ext cx="2025649" cy="1508276"/>
          </a:xfrm>
          <a:prstGeom prst="rect">
            <a:avLst/>
          </a:prstGeom>
        </p:spPr>
      </p:pic>
      <p:pic>
        <p:nvPicPr>
          <p:cNvPr id="6" name="Picture 5" descr="Screen Shot 2018-09-19 at 5.47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0" y="4140201"/>
            <a:ext cx="2996229" cy="2221343"/>
          </a:xfrm>
          <a:prstGeom prst="rect">
            <a:avLst/>
          </a:prstGeom>
        </p:spPr>
      </p:pic>
      <p:pic>
        <p:nvPicPr>
          <p:cNvPr id="7" name="Picture 6" descr="Screen Shot 2018-09-19 at 5.47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8" y="1358899"/>
            <a:ext cx="2986222" cy="2258809"/>
          </a:xfrm>
          <a:prstGeom prst="rect">
            <a:avLst/>
          </a:prstGeom>
        </p:spPr>
      </p:pic>
      <p:pic>
        <p:nvPicPr>
          <p:cNvPr id="8" name="Picture 7" descr="Screen Shot 2018-09-19 at 5.47.3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4" y="4140199"/>
            <a:ext cx="2932176" cy="2221345"/>
          </a:xfrm>
          <a:prstGeom prst="rect">
            <a:avLst/>
          </a:prstGeom>
        </p:spPr>
      </p:pic>
      <p:pic>
        <p:nvPicPr>
          <p:cNvPr id="9" name="Picture 8" descr="Screen Shot 2018-09-19 at 5.47.4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19" y="1358899"/>
            <a:ext cx="3021581" cy="22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5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8"/>
            <a:ext cx="7313613" cy="4881962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3600" b="1" dirty="0" err="1" smtClean="0"/>
              <a:t>github.com</a:t>
            </a:r>
            <a:r>
              <a:rPr lang="en-US" sz="3600" b="1" dirty="0"/>
              <a:t>/</a:t>
            </a:r>
            <a:r>
              <a:rPr lang="en-US" sz="3600" b="1" dirty="0" err="1"/>
              <a:t>benfred</a:t>
            </a:r>
            <a:r>
              <a:rPr lang="en-US" sz="3600" b="1" dirty="0"/>
              <a:t>/implicit</a:t>
            </a:r>
          </a:p>
          <a:p>
            <a:pPr>
              <a:lnSpc>
                <a:spcPct val="70000"/>
              </a:lnSpc>
            </a:pP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jmcauley.ucsd.edu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/data/amazon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github.com/zygmuntz/goodbooks-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10k</a:t>
            </a:r>
          </a:p>
          <a:p>
            <a:pPr>
              <a:lnSpc>
                <a:spcPct val="7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Greg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Linden, Brent Smith, and Jeremy York.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Amazon.com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Recommendations Item-to-Item Collaborative Filtering. IEEE Computer Society, 2003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R. He, J.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McAuley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. Modeling the visual evolution of fashion trends with one-class collaborative filtering. WWW, 2016</a:t>
            </a:r>
          </a:p>
          <a:p>
            <a:pPr>
              <a:lnSpc>
                <a:spcPct val="7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J.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McAuley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, C.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Targett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, J. Shi, A. van den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Hengel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. Image-based recommendations on styles and substitutes. SIGIR, 2015</a:t>
            </a:r>
          </a:p>
          <a:p>
            <a:pPr>
              <a:lnSpc>
                <a:spcPct val="70000"/>
              </a:lnSpc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Y. Hu, Y.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Koren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, C.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Volinksy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. Collaborative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Filtering for Implicit Feedback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Datasets. AT&amp;T Research. Computer, 2009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0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284" y="266318"/>
            <a:ext cx="7313613" cy="868362"/>
          </a:xfrm>
        </p:spPr>
        <p:txBody>
          <a:bodyPr/>
          <a:lstStyle/>
          <a:p>
            <a:r>
              <a:rPr lang="en-US" sz="7200" b="1" dirty="0" smtClean="0"/>
              <a:t>Clarence Stephen</a:t>
            </a:r>
            <a:endParaRPr lang="en-US" sz="7200" b="1" dirty="0"/>
          </a:p>
        </p:txBody>
      </p:sp>
      <p:pic>
        <p:nvPicPr>
          <p:cNvPr id="4" name="Content Placeholder 3" descr="headshot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49" r="-28249"/>
          <a:stretch>
            <a:fillRect/>
          </a:stretch>
        </p:blipFill>
        <p:spPr>
          <a:xfrm>
            <a:off x="-647856" y="1925114"/>
            <a:ext cx="5423410" cy="3007773"/>
          </a:xfrm>
        </p:spPr>
      </p:pic>
      <p:sp>
        <p:nvSpPr>
          <p:cNvPr id="7" name="TextBox 6"/>
          <p:cNvSpPr txBox="1"/>
          <p:nvPr/>
        </p:nvSpPr>
        <p:spPr>
          <a:xfrm>
            <a:off x="4177886" y="2459504"/>
            <a:ext cx="4679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00"/>
                </a:solidFill>
                <a:hlinkClick r:id="rId4"/>
              </a:rPr>
              <a:t>clarence.stephen@gmail.com</a:t>
            </a:r>
            <a:endParaRPr lang="en-US" sz="2400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00"/>
                </a:solidFill>
                <a:hlinkClick r:id="rId5"/>
              </a:rPr>
              <a:t>www.cognosis.solutions</a:t>
            </a:r>
            <a:endParaRPr lang="en-US" sz="2400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solidFill>
                  <a:srgbClr val="000000"/>
                </a:solidFill>
              </a:rPr>
              <a:t>github.com</a:t>
            </a:r>
            <a:r>
              <a:rPr lang="en-US" sz="2400" b="1" dirty="0">
                <a:solidFill>
                  <a:srgbClr val="000000"/>
                </a:solidFill>
              </a:rPr>
              <a:t>/</a:t>
            </a:r>
            <a:r>
              <a:rPr lang="en-US" sz="2400" b="1" dirty="0" err="1" smtClean="0">
                <a:solidFill>
                  <a:srgbClr val="000000"/>
                </a:solidFill>
              </a:rPr>
              <a:t>clarencestephen</a:t>
            </a:r>
            <a:endParaRPr lang="en-US" sz="2400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 err="1">
                <a:solidFill>
                  <a:srgbClr val="000000"/>
                </a:solidFill>
              </a:rPr>
              <a:t>l</a:t>
            </a:r>
            <a:r>
              <a:rPr lang="en-US" sz="2400" b="1" dirty="0" err="1" smtClean="0">
                <a:solidFill>
                  <a:srgbClr val="000000"/>
                </a:solidFill>
              </a:rPr>
              <a:t>inkedin.com</a:t>
            </a:r>
            <a:r>
              <a:rPr lang="en-US" sz="2400" b="1" dirty="0" smtClean="0">
                <a:solidFill>
                  <a:srgbClr val="000000"/>
                </a:solidFill>
              </a:rPr>
              <a:t>/in/</a:t>
            </a:r>
            <a:r>
              <a:rPr lang="en-US" sz="2400" b="1" dirty="0" err="1" smtClean="0">
                <a:solidFill>
                  <a:srgbClr val="000000"/>
                </a:solidFill>
              </a:rPr>
              <a:t>clarencestephen</a:t>
            </a:r>
            <a:endParaRPr lang="en-US" sz="2400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6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249" y="623834"/>
            <a:ext cx="9874097" cy="5546628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4902053" y="3531348"/>
            <a:ext cx="2673847" cy="1760104"/>
          </a:xfrm>
          <a:prstGeom prst="cloudCallout">
            <a:avLst>
              <a:gd name="adj1" fmla="val -115463"/>
              <a:gd name="adj2" fmla="val -5452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92259" y="3887824"/>
            <a:ext cx="18939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Amazon reviews?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4627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3613" cy="868362"/>
          </a:xfrm>
        </p:spPr>
        <p:txBody>
          <a:bodyPr/>
          <a:lstStyle/>
          <a:p>
            <a:r>
              <a:rPr lang="en-US" dirty="0" smtClean="0"/>
              <a:t>Amazon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93" y="1156946"/>
            <a:ext cx="7382615" cy="45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9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72" y="1365219"/>
            <a:ext cx="8319564" cy="17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7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194" y="437453"/>
            <a:ext cx="7313613" cy="868362"/>
          </a:xfrm>
        </p:spPr>
        <p:txBody>
          <a:bodyPr/>
          <a:lstStyle/>
          <a:p>
            <a:r>
              <a:rPr lang="en-US" sz="7200" b="1" dirty="0" smtClean="0"/>
              <a:t>Idea</a:t>
            </a:r>
            <a:endParaRPr lang="en-US" sz="7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48" y="1852739"/>
            <a:ext cx="1175105" cy="1175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614" y="2119464"/>
            <a:ext cx="2953131" cy="889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2119464"/>
            <a:ext cx="3717748" cy="802482"/>
          </a:xfrm>
          <a:prstGeom prst="rect">
            <a:avLst/>
          </a:prstGeom>
        </p:spPr>
      </p:pic>
      <p:pic>
        <p:nvPicPr>
          <p:cNvPr id="9" name="Picture 8" descr="f93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562" y="3624867"/>
            <a:ext cx="3236876" cy="285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5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489899" y="208316"/>
            <a:ext cx="2164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Data</a:t>
            </a:r>
            <a:endParaRPr lang="en-US" sz="7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7700" y="3433499"/>
            <a:ext cx="8039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32.3 million reviews</a:t>
            </a:r>
          </a:p>
          <a:p>
            <a:r>
              <a:rPr lang="en-US" sz="7200" b="1" dirty="0" smtClean="0"/>
              <a:t>8.1 million users</a:t>
            </a:r>
            <a:endParaRPr lang="en-US" sz="7200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48" y="1852739"/>
            <a:ext cx="1175105" cy="11751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202" y="2138213"/>
            <a:ext cx="2953131" cy="88963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2119464"/>
            <a:ext cx="3717748" cy="80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 smtClean="0"/>
              <a:t>Process</a:t>
            </a:r>
            <a:endParaRPr lang="en-US" sz="7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 smtClean="0"/>
              <a:t>Process</a:t>
            </a:r>
            <a:endParaRPr lang="en-US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Behemoth Data Wrangling</a:t>
            </a:r>
          </a:p>
          <a:p>
            <a:r>
              <a:rPr lang="en-US" sz="3600" b="1" dirty="0" smtClean="0"/>
              <a:t>Parallel Processing Methods (</a:t>
            </a:r>
            <a:r>
              <a:rPr lang="en-US" sz="3600" b="1" dirty="0" err="1" smtClean="0"/>
              <a:t>Cython</a:t>
            </a:r>
            <a:r>
              <a:rPr lang="en-US" sz="3600" b="1" dirty="0" smtClean="0"/>
              <a:t>, </a:t>
            </a:r>
            <a:r>
              <a:rPr lang="en-US" sz="3600" b="1" dirty="0" err="1" smtClean="0"/>
              <a:t>OpenMP</a:t>
            </a:r>
            <a:r>
              <a:rPr lang="en-US" sz="3600" b="1" dirty="0" smtClean="0"/>
              <a:t>)</a:t>
            </a:r>
            <a:endParaRPr lang="en-US" sz="3600" b="1" dirty="0"/>
          </a:p>
          <a:p>
            <a:r>
              <a:rPr lang="en-US" sz="3600" b="1" dirty="0"/>
              <a:t>Implicit Library </a:t>
            </a:r>
            <a:r>
              <a:rPr lang="en-US" sz="3600" b="1" dirty="0" smtClean="0"/>
              <a:t>by Ben Frederickson </a:t>
            </a:r>
          </a:p>
        </p:txBody>
      </p:sp>
    </p:spTree>
    <p:extLst>
      <p:ext uri="{BB962C8B-B14F-4D97-AF65-F5344CB8AC3E}">
        <p14:creationId xmlns:p14="http://schemas.microsoft.com/office/powerpoint/2010/main" val="399304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7932</TotalTime>
  <Words>488</Words>
  <Application>Microsoft Macintosh PowerPoint</Application>
  <PresentationFormat>On-screen Show (4:3)</PresentationFormat>
  <Paragraphs>105</Paragraphs>
  <Slides>22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Inkwell</vt:lpstr>
      <vt:lpstr>Better Reads:</vt:lpstr>
      <vt:lpstr>PowerPoint Presentation</vt:lpstr>
      <vt:lpstr>PowerPoint Presentation</vt:lpstr>
      <vt:lpstr>Amazon</vt:lpstr>
      <vt:lpstr>PowerPoint Presentation</vt:lpstr>
      <vt:lpstr>Idea</vt:lpstr>
      <vt:lpstr>PowerPoint Presentation</vt:lpstr>
      <vt:lpstr>Process</vt:lpstr>
      <vt:lpstr>Process</vt:lpstr>
      <vt:lpstr>PowerPoint Presentation</vt:lpstr>
      <vt:lpstr>PowerPoint Presentation</vt:lpstr>
      <vt:lpstr>PowerPoint Presentation</vt:lpstr>
      <vt:lpstr>PowerPoint Presentation</vt:lpstr>
      <vt:lpstr>Goodreads-10k (user : item)</vt:lpstr>
      <vt:lpstr>Goodreads-10k (item : item)</vt:lpstr>
      <vt:lpstr>PowerPoint Presentation</vt:lpstr>
      <vt:lpstr>Amazon (user : item)</vt:lpstr>
      <vt:lpstr>Amazon (item : item)</vt:lpstr>
      <vt:lpstr>Amazon (Implicitly-related)</vt:lpstr>
      <vt:lpstr>What to read next?</vt:lpstr>
      <vt:lpstr>Citations</vt:lpstr>
      <vt:lpstr>Clarence Stephen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Reads:</dc:title>
  <dc:creator>Clarence Stephen</dc:creator>
  <cp:lastModifiedBy>Clarence Stephen</cp:lastModifiedBy>
  <cp:revision>67</cp:revision>
  <dcterms:created xsi:type="dcterms:W3CDTF">2018-09-12T22:56:04Z</dcterms:created>
  <dcterms:modified xsi:type="dcterms:W3CDTF">2018-09-20T16:10:39Z</dcterms:modified>
</cp:coreProperties>
</file>